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7E8D09-D665-428F-8FB0-B2B89207F854}">
  <a:tblStyle styleId="{887E8D09-D665-428F-8FB0-B2B89207F8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375c59b74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375c59b74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63d0a412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63d0a412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194b1d2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194b1d2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1ae777f96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1ae777f96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257e1ce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257e1ce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rgbClr val="595959"/>
                </a:solidFill>
              </a:rPr>
              <a:t>・PCよりもSPの方がEERが小さいことが結果から読み取れる。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rgbClr val="595959"/>
                </a:solidFill>
              </a:rPr>
              <a:t>→PCとSPのマイクの性能差が出ていると考えられる。</a:t>
            </a:r>
            <a:endParaRPr sz="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25ee506f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25ee506f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200">
                <a:solidFill>
                  <a:schemeClr val="dk1"/>
                </a:solidFill>
              </a:rPr>
              <a:t>・SNRが小さい方がノイズが乗っている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200">
                <a:solidFill>
                  <a:schemeClr val="dk1"/>
                </a:solidFill>
              </a:rPr>
              <a:t>・SNR=20の時が音声のスペクトログラムが1番はっきりわかる→ノイズの影響が小さい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63d0a412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63d0a412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643ebf1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643ebf1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128287d59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128287d5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643ebf1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643ebf1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643ebf1c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643ebf1c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375c59b74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375c59b74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643ebf1c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643ebf1c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375c59b74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375c59b74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375c59b74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b375c59b74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375c59b74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375c59b74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375c59b74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375c59b74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375c59b74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375c59b74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375c59b74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375c59b74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375c59b74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375c59b74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1349e49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b1349e49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1f3ecb4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1f3ecb4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hyperlink" Target="http://drive.google.com/file/d/140j1AkX4Mz8PL3Jp-pGJ3fPigwDy4qe9/view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hyperlink" Target="http://drive.google.com/file/d/1fjtfnnxJrfO2cCF0TaZVY-tAxZt6bcQG/view" TargetMode="External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bjF75VkwnOt_P98ojD8FRBreWl358_iv/view" TargetMode="External"/><Relationship Id="rId10" Type="http://schemas.openxmlformats.org/officeDocument/2006/relationships/image" Target="../media/image2.png"/><Relationship Id="rId13" Type="http://schemas.openxmlformats.org/officeDocument/2006/relationships/hyperlink" Target="http://drive.google.com/file/d/1awTJyBO4gS7O6TIDqZKBu8Vj5F_ArxC6/view" TargetMode="External"/><Relationship Id="rId12" Type="http://schemas.openxmlformats.org/officeDocument/2006/relationships/hyperlink" Target="http://drive.google.com/file/d/1rvlBNmlUpakipgGkzX5FRO7JR453bFkE/view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hyperlink" Target="http://drive.google.com/file/d/1T8KMA10rynys5nbVgJRBM7YGaaIxJU19/view" TargetMode="External"/><Relationship Id="rId15" Type="http://schemas.openxmlformats.org/officeDocument/2006/relationships/hyperlink" Target="http://drive.google.com/file/d/1N0lUc-BNHGaFTrYc_6qbYg7Wn6Zbd9Fy/view" TargetMode="External"/><Relationship Id="rId14" Type="http://schemas.openxmlformats.org/officeDocument/2006/relationships/hyperlink" Target="http://drive.google.com/file/d/1V2iy7R5qiC1BZFM7bD09IOeGtio6nVtG/view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-NOCZbNPuvfy0j7_3dHUzN7qOCsUsI0n/view" TargetMode="External"/><Relationship Id="rId10" Type="http://schemas.openxmlformats.org/officeDocument/2006/relationships/hyperlink" Target="http://drive.google.com/file/d/1-90aWbSsGG7ggJiNXNCQ_oOQgrVGXEWg/view" TargetMode="External"/><Relationship Id="rId13" Type="http://schemas.openxmlformats.org/officeDocument/2006/relationships/hyperlink" Target="http://drive.google.com/file/d/1-AcVbOBNcf2o1uhgehCr75pH5PR7TSgl/view" TargetMode="External"/><Relationship Id="rId12" Type="http://schemas.openxmlformats.org/officeDocument/2006/relationships/hyperlink" Target="http://drive.google.com/file/d/1-NkOJqHgKKwJ2Q7mWfjnDOaw4TOTukoV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hyperlink" Target="http://drive.google.com/file/d/1fjtfnnxJrfO2cCF0TaZVY-tAxZt6bcQG/view" TargetMode="Externa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Vd3MPIMqLepQOMDmhrVHkJ7r0jOskxxd/view" TargetMode="External"/><Relationship Id="rId10" Type="http://schemas.openxmlformats.org/officeDocument/2006/relationships/hyperlink" Target="http://drive.google.com/file/d/1SGHmC50whplg8SPirZgtkdF7soRApPBb/view" TargetMode="External"/><Relationship Id="rId13" Type="http://schemas.openxmlformats.org/officeDocument/2006/relationships/hyperlink" Target="http://drive.google.com/file/d/1-JugvRi7q89t2j2TqhzPWSt8rQrP6qRZ/view" TargetMode="External"/><Relationship Id="rId12" Type="http://schemas.openxmlformats.org/officeDocument/2006/relationships/hyperlink" Target="http://drive.google.com/file/d/1-ajEVG2fKa0V2x1KKSVlBHX6yU-Dvk1V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hyperlink" Target="http://drive.google.com/file/d/1fjtfnnxJrfO2cCF0TaZVY-tAxZt6bcQG/view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1Q34ztB0vC0wcTVE1T-lI8O2cqYjsuP6/view" TargetMode="External"/><Relationship Id="rId10" Type="http://schemas.openxmlformats.org/officeDocument/2006/relationships/hyperlink" Target="http://drive.google.com/file/d/16wvOt2c--J55L6-dZg-iy4KaymrfvAjT/view" TargetMode="External"/><Relationship Id="rId13" Type="http://schemas.openxmlformats.org/officeDocument/2006/relationships/hyperlink" Target="http://drive.google.com/file/d/1FHKiCzxeoZDcPgxsGB26RW09ohVcGj4f/view" TargetMode="External"/><Relationship Id="rId12" Type="http://schemas.openxmlformats.org/officeDocument/2006/relationships/hyperlink" Target="http://drive.google.com/file/d/19OE_PxdvniAuKuThQmex9yaUyFP90vMb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15.png"/><Relationship Id="rId8" Type="http://schemas.openxmlformats.org/officeDocument/2006/relationships/hyperlink" Target="http://drive.google.com/file/d/1fjtfnnxJrfO2cCF0TaZVY-tAxZt6bcQG/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塩田研 B3ゼミ発表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阿部　冨永　堀江　丸山　山口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253800" y="4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結果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253800" y="-74700"/>
            <a:ext cx="8520600" cy="47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　  </a:t>
            </a:r>
            <a:r>
              <a:rPr lang="ja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200"/>
              <a:t>パソコン(EER:0.158)    　　　パソコンのスペクトログラム   　　スマホ(EER:0.092)　　　　スマホのスペクトログラム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　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253800" y="762975"/>
            <a:ext cx="2063601" cy="139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b="0" l="39" r="29" t="0"/>
          <a:stretch/>
        </p:blipFill>
        <p:spPr>
          <a:xfrm>
            <a:off x="4422200" y="829738"/>
            <a:ext cx="2318280" cy="162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7400" y="829752"/>
            <a:ext cx="1931916" cy="15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0475" y="878300"/>
            <a:ext cx="1931916" cy="15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 title="ymgt-A_pc_01.wa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3163" y="2436838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 title="ymgtsp.wav">
            <a:hlinkClick r:id="rId9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3300" y="2436850"/>
            <a:ext cx="269825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851100" y="2571750"/>
            <a:ext cx="7441800" cy="3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chemeClr val="dk2"/>
                </a:solidFill>
              </a:rPr>
              <a:t>考察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スマートフォンの方が精度が良い．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デバイスの性能はパソコンの方が高いため，照合精度が上がると想定していた．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スマホはマイクが複数搭載されているため、パソコンに比べて精度が高くなったと考えられる.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デバイスの違い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/>
        </p:nvSpPr>
        <p:spPr>
          <a:xfrm>
            <a:off x="1090100" y="2571750"/>
            <a:ext cx="7415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chemeClr val="dk2"/>
                </a:solidFill>
              </a:rPr>
              <a:t>ホワイトノイズによっての話者照合の精度を検証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3002000" y="1144075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>
                <a:solidFill>
                  <a:schemeClr val="dk1"/>
                </a:solidFill>
              </a:rPr>
              <a:t>実験②</a:t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</a:t>
            </a:r>
            <a:r>
              <a:rPr lang="ja" sz="900">
                <a:solidFill>
                  <a:schemeClr val="dk2"/>
                </a:solidFill>
              </a:rPr>
              <a:t>ノイズの影響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条件</a:t>
            </a:r>
            <a:endParaRPr sz="3000"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11700" y="1172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男</a:t>
            </a:r>
            <a:r>
              <a:rPr lang="ja" sz="2400"/>
              <a:t>6人,女3人　合計49発話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400"/>
              <a:t>照合発話対は1176(同一話者117対，異話者1059対)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ノイズの影響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5"/>
          <p:cNvGraphicFramePr/>
          <p:nvPr/>
        </p:nvGraphicFramePr>
        <p:xfrm>
          <a:off x="554188" y="79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{887E8D09-D665-428F-8FB0-B2B89207F854}</a:tableStyleId>
              </a:tblPr>
              <a:tblGrid>
                <a:gridCol w="2422950"/>
                <a:gridCol w="1423975"/>
                <a:gridCol w="1434775"/>
                <a:gridCol w="1393200"/>
                <a:gridCol w="1360725"/>
              </a:tblGrid>
              <a:tr h="4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SNR[db]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　∞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パソコンのEER [%]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24.7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21.9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18.3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17.9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スマートフォンの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EER [%]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21.0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15.7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13.1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11.1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0" name="Google Shape;180;p25"/>
          <p:cNvSpPr txBox="1"/>
          <p:nvPr/>
        </p:nvSpPr>
        <p:spPr>
          <a:xfrm>
            <a:off x="384850" y="211650"/>
            <a:ext cx="31749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chemeClr val="dk2"/>
                </a:solidFill>
              </a:rPr>
              <a:t>結果(ホワイトノイズ)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480100" y="2720050"/>
            <a:ext cx="20742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900">
                <a:solidFill>
                  <a:schemeClr val="dk2"/>
                </a:solidFill>
              </a:rPr>
              <a:t>考察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592675" y="3270250"/>
            <a:ext cx="80355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・SPの方がEERが小さい→マイクの性能差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ノイズの影響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281787"/>
            <a:ext cx="2197575" cy="17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402225" y="910150"/>
            <a:ext cx="2592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パソコン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138" y="281783"/>
            <a:ext cx="2197575" cy="173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525" y="281783"/>
            <a:ext cx="2197575" cy="173911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148150" y="2489613"/>
            <a:ext cx="1841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スマートフォン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9775" y="1974296"/>
            <a:ext cx="2197575" cy="173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1150" y="1974292"/>
            <a:ext cx="2197575" cy="173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2525" y="1974279"/>
            <a:ext cx="2197575" cy="173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 title="white_pc_snr=0.wav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7325" y="1604375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 title="white_pc_snr=10.wav">
            <a:hlinkClick r:id="rId11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58725" y="1604381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 title="white_pc_snr=20.wav">
            <a:hlinkClick r:id="rId12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10125" y="1604381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 title="white_sp_snr=0.wav">
            <a:hlinkClick r:id="rId13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7325" y="3288256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 title="white_sp_snr=10.wav">
            <a:hlinkClick r:id="rId14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58725" y="3288256"/>
            <a:ext cx="243025" cy="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 title="white_sp_snr=20.wav">
            <a:hlinkClick r:id="rId15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10125" y="3288255"/>
            <a:ext cx="243025" cy="2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677325" y="3979325"/>
            <a:ext cx="7916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600">
                <a:solidFill>
                  <a:schemeClr val="dk1"/>
                </a:solidFill>
              </a:rPr>
              <a:t>・SNRが小さい→ノイズ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600">
                <a:solidFill>
                  <a:schemeClr val="dk1"/>
                </a:solidFill>
              </a:rPr>
              <a:t>・SNRが大きい→音声のスペクトログラムがわかりやすい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ノイズの影響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171625" y="47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　　　　　　　　　　</a:t>
            </a:r>
            <a:r>
              <a:rPr lang="ja" sz="4022"/>
              <a:t>実験③</a:t>
            </a:r>
            <a:endParaRPr sz="4022"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311700" y="1152475"/>
            <a:ext cx="8520600" cy="3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 </a:t>
            </a:r>
            <a:r>
              <a:rPr lang="ja" sz="2400"/>
              <a:t>音声にフィルタ（ローパスフィルタ、バンドパスフィルタ、ハイパスフィルタ）を適用して，精度の変化を調査する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0" name="Google Shape;210;p27"/>
          <p:cNvSpPr txBox="1"/>
          <p:nvPr/>
        </p:nvSpPr>
        <p:spPr>
          <a:xfrm>
            <a:off x="1360625" y="3708100"/>
            <a:ext cx="4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49718" l="0" r="50059" t="1312"/>
          <a:stretch/>
        </p:blipFill>
        <p:spPr>
          <a:xfrm>
            <a:off x="0" y="2571750"/>
            <a:ext cx="2898250" cy="20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b="49867" l="49919" r="0" t="0"/>
          <a:stretch/>
        </p:blipFill>
        <p:spPr>
          <a:xfrm>
            <a:off x="2982800" y="2571750"/>
            <a:ext cx="2966444" cy="20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50189" t="50546"/>
          <a:stretch/>
        </p:blipFill>
        <p:spPr>
          <a:xfrm>
            <a:off x="6100475" y="2571750"/>
            <a:ext cx="2862709" cy="20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5539150" y="4777325"/>
            <a:ext cx="30978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https://detail-infomation.com/lpf-hpf-bpf-bsf/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</a:t>
            </a:r>
            <a:r>
              <a:rPr lang="ja" sz="900">
                <a:solidFill>
                  <a:schemeClr val="dk2"/>
                </a:solidFill>
              </a:rPr>
              <a:t>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条件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男6人女3人，男28発話(6+7+3+6+6)，女15発話(6+6+3)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照合発話対：1176</a:t>
            </a:r>
            <a:r>
              <a:rPr lang="ja"/>
              <a:t>ペア</a:t>
            </a:r>
            <a:r>
              <a:rPr lang="ja"/>
              <a:t>(同一話者：117</a:t>
            </a:r>
            <a:r>
              <a:rPr lang="ja"/>
              <a:t>ペア</a:t>
            </a:r>
            <a:r>
              <a:rPr lang="ja"/>
              <a:t>，異話者：1059</a:t>
            </a:r>
            <a:r>
              <a:rPr lang="ja"/>
              <a:t>ペア</a:t>
            </a:r>
            <a:r>
              <a:rPr lang="ja"/>
              <a:t>)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適用するフィルタは以下の通り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50, 300, 3400, 7000Hzのハイパスフィルタとローパスフィルタ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50~7000Hz(VoLTE規格), 300~3400Hz(標準規格), 50~3400Hz, 300~7000Hz のバンドパスフィルタ</a:t>
            </a:r>
            <a:endParaRPr/>
          </a:p>
        </p:txBody>
      </p:sp>
      <p:sp>
        <p:nvSpPr>
          <p:cNvPr id="222" name="Google Shape;222;p28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168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フィルタごとにまとめた結果</a:t>
            </a:r>
            <a:r>
              <a:rPr lang="ja"/>
              <a:t>(</a:t>
            </a:r>
            <a:r>
              <a:rPr lang="ja"/>
              <a:t>ローパスフィルタ [LPF]</a:t>
            </a:r>
            <a:r>
              <a:rPr lang="ja"/>
              <a:t> ) </a:t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311700" y="634913"/>
            <a:ext cx="8520600" cy="3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9" name="Google Shape;229;p29"/>
          <p:cNvGraphicFramePr/>
          <p:nvPr/>
        </p:nvGraphicFramePr>
        <p:xfrm>
          <a:off x="0" y="125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{887E8D09-D665-428F-8FB0-B2B89207F854}</a:tableStyleId>
              </a:tblPr>
              <a:tblGrid>
                <a:gridCol w="1613700"/>
                <a:gridCol w="1438125"/>
                <a:gridCol w="1520175"/>
                <a:gridCol w="1531150"/>
                <a:gridCol w="1494025"/>
                <a:gridCol w="1546825"/>
              </a:tblGrid>
              <a:tr h="51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~50Hz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~300Hz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~3400Hz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~7000Hz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パソコンのEER[%]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17.9</a:t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35.0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24.1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17.1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18.0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16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スペクトログラム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0.331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0.188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0.137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0.112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700" y="2433650"/>
            <a:ext cx="1520788" cy="13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813" y="2433647"/>
            <a:ext cx="1678800" cy="132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433650"/>
            <a:ext cx="1678800" cy="13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3137" y="2433650"/>
            <a:ext cx="1678800" cy="13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8300" y="2458013"/>
            <a:ext cx="1455700" cy="12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 title="ymgt-A_pc_01.wa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39188" y="3856350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 title="50pc.wav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6300" y="3856350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 title="300pc.wav">
            <a:hlinkClick r:id="rId1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6325" y="3856350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 title="3400pc.wav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45713" y="3856350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 title="7000pc.wav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45125" y="3856350"/>
            <a:ext cx="269825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487875" y="4286250"/>
            <a:ext cx="82239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EERは~3400Hzが一番低い。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~3400Hzまでに識別における重要な情報が含まれていると考えられる。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11700" y="15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フィルタごとにまとめた結果</a:t>
            </a:r>
            <a:r>
              <a:rPr lang="ja"/>
              <a:t>(ハイパスフィルタ [HPF] )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311700" y="728225"/>
            <a:ext cx="8520600" cy="3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8" name="Google Shape;248;p30"/>
          <p:cNvGraphicFramePr/>
          <p:nvPr/>
        </p:nvGraphicFramePr>
        <p:xfrm>
          <a:off x="0" y="115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{887E8D09-D665-428F-8FB0-B2B89207F854}</a:tableStyleId>
              </a:tblPr>
              <a:tblGrid>
                <a:gridCol w="1650275"/>
                <a:gridCol w="1397725"/>
                <a:gridCol w="1524000"/>
                <a:gridCol w="1524000"/>
                <a:gridCol w="1524000"/>
                <a:gridCol w="1524000"/>
              </a:tblGrid>
              <a:tr h="48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50Hz</a:t>
                      </a:r>
                      <a:r>
                        <a:rPr lang="ja">
                          <a:solidFill>
                            <a:srgbClr val="000000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300Hz</a:t>
                      </a:r>
                      <a:r>
                        <a:rPr lang="ja">
                          <a:solidFill>
                            <a:srgbClr val="000000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3400Hz</a:t>
                      </a:r>
                      <a:r>
                        <a:rPr lang="ja">
                          <a:solidFill>
                            <a:srgbClr val="000000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7000Hz</a:t>
                      </a:r>
                      <a:r>
                        <a:rPr lang="ja">
                          <a:solidFill>
                            <a:srgbClr val="000000"/>
                          </a:solidFill>
                        </a:rPr>
                        <a:t>~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パソコンのEER[%]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17.9</a:t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18.0</a:t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18.0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36.8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50.6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172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スペクトログラム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0.114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0.316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0.485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9" name="Google Shape;249;p30"/>
          <p:cNvPicPr preferRelativeResize="0"/>
          <p:nvPr/>
        </p:nvPicPr>
        <p:blipFill rotWithShape="1">
          <a:blip r:embed="rId3">
            <a:alphaModFix/>
          </a:blip>
          <a:srcRect b="0" l="3297" r="3297" t="0"/>
          <a:stretch/>
        </p:blipFill>
        <p:spPr>
          <a:xfrm>
            <a:off x="1622175" y="2367550"/>
            <a:ext cx="1475226" cy="118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 rotWithShape="1">
          <a:blip r:embed="rId4">
            <a:alphaModFix/>
          </a:blip>
          <a:srcRect b="0" l="3297" r="3297" t="0"/>
          <a:stretch/>
        </p:blipFill>
        <p:spPr>
          <a:xfrm>
            <a:off x="2936227" y="2328113"/>
            <a:ext cx="1573448" cy="126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 rotWithShape="1">
          <a:blip r:embed="rId5">
            <a:alphaModFix/>
          </a:blip>
          <a:srcRect b="0" l="3297" r="3297" t="0"/>
          <a:stretch/>
        </p:blipFill>
        <p:spPr>
          <a:xfrm>
            <a:off x="4509675" y="2328135"/>
            <a:ext cx="1573448" cy="126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6">
            <a:alphaModFix/>
          </a:blip>
          <a:srcRect b="0" l="3297" r="3297" t="0"/>
          <a:stretch/>
        </p:blipFill>
        <p:spPr>
          <a:xfrm>
            <a:off x="6005925" y="2328125"/>
            <a:ext cx="1573448" cy="126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 rotWithShape="1">
          <a:blip r:embed="rId7">
            <a:alphaModFix/>
          </a:blip>
          <a:srcRect b="0" l="2615" r="2615" t="0"/>
          <a:stretch/>
        </p:blipFill>
        <p:spPr>
          <a:xfrm>
            <a:off x="7579375" y="2337200"/>
            <a:ext cx="1573448" cy="124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 title="ymgt-A_pc_01.wa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41038" y="3510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 title="f1_ymgtA_pc1.wav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2450" y="3510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 title="f2_ymgtA_pc1.wav">
            <a:hlinkClick r:id="rId1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77650" y="3510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 title="f_ymgtA_pc1.wav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2850" y="3510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 title="f4_ymgtA_pc1.wav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28050" y="35106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465750" y="4243000"/>
            <a:ext cx="8212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フィルタなしと50Hz~と300Hz~でほとんど同じ結果。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256200" y="13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フィルタごとにまとめた結果</a:t>
            </a:r>
            <a:r>
              <a:rPr lang="ja"/>
              <a:t>(バンドパスフィルタ [BPF] )</a:t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311700" y="619575"/>
            <a:ext cx="8520600" cy="3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7" name="Google Shape;267;p31"/>
          <p:cNvGraphicFramePr/>
          <p:nvPr/>
        </p:nvGraphicFramePr>
        <p:xfrm>
          <a:off x="0" y="102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{887E8D09-D665-428F-8FB0-B2B89207F854}</a:tableStyleId>
              </a:tblPr>
              <a:tblGrid>
                <a:gridCol w="1630150"/>
                <a:gridCol w="1417850"/>
                <a:gridCol w="1524000"/>
                <a:gridCol w="1524000"/>
                <a:gridCol w="1524000"/>
                <a:gridCol w="1524000"/>
              </a:tblGrid>
              <a:tr h="51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50~7000Hz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300~3400Hz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50~3400Hz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300~7000Hz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パソコンのEER[%]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17.9</a:t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17.1</a:t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23.1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18.8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18.8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179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スペクトログラム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0.111</a:t>
                      </a:r>
                      <a:endParaRPr sz="2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0.118</a:t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0.180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0.138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/>
                        <a:t>0.120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575" y="2223675"/>
            <a:ext cx="1739802" cy="130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4299" y="2223675"/>
            <a:ext cx="1739802" cy="130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4027" y="2223675"/>
            <a:ext cx="1739802" cy="130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0402" y="2223675"/>
            <a:ext cx="1739802" cy="130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7">
            <a:alphaModFix/>
          </a:blip>
          <a:srcRect b="0" l="3297" r="3297" t="0"/>
          <a:stretch/>
        </p:blipFill>
        <p:spPr>
          <a:xfrm>
            <a:off x="1553675" y="2276175"/>
            <a:ext cx="1494323" cy="11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 title="ymgt-A_pc_01.wav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40875" y="3579463"/>
            <a:ext cx="358925" cy="3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 title="ymgt-A_pc_01_50-7000.wav">
            <a:hlinkClick r:id="rId10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39000" y="3579473"/>
            <a:ext cx="358927" cy="35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 title="ymgt-A_pc_01_300-3400.wav">
            <a:hlinkClick r:id="rId1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7113" y="3579473"/>
            <a:ext cx="358927" cy="35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 title="ymgt-A_pc_01_50-3400.wav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5238" y="3579473"/>
            <a:ext cx="358927" cy="35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 title="ymgt-A_pc_01_300-7000.wav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4900" y="3579473"/>
            <a:ext cx="358927" cy="35892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/>
        </p:nvSpPr>
        <p:spPr>
          <a:xfrm>
            <a:off x="789725" y="4261550"/>
            <a:ext cx="8131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EERは50~7000Hzの時が一番小さい。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~50Hzと7000Hz~には識別に不必要なノイズが含まれていると考えられる。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概要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ja" sz="2200"/>
              <a:t>話者認識とは何か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ja" sz="2200"/>
              <a:t>話者認識の関連知識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短時間フーリエ変換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評価指標(EER)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ja" sz="2200"/>
              <a:t>実施した実験とその結果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概要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結果</a:t>
            </a:r>
            <a:endParaRPr sz="1800"/>
          </a:p>
        </p:txBody>
      </p:sp>
      <p:sp>
        <p:nvSpPr>
          <p:cNvPr id="62" name="Google Shape;62;p14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概要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Google Shape;284;p32"/>
          <p:cNvGraphicFramePr/>
          <p:nvPr/>
        </p:nvGraphicFramePr>
        <p:xfrm>
          <a:off x="311700" y="20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{887E8D09-D665-428F-8FB0-B2B89207F854}</a:tableStyleId>
              </a:tblPr>
              <a:tblGrid>
                <a:gridCol w="1549300"/>
                <a:gridCol w="1408150"/>
                <a:gridCol w="1396025"/>
                <a:gridCol w="2001000"/>
                <a:gridCol w="148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フィルタの種類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300Hz~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(HPF)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300Hz~3400Hz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(BPF)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~3400Hz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(LPF)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EER [%]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0.231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0.171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5" name="Google Shape;2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周波数ごとにまとめた</a:t>
            </a:r>
            <a:r>
              <a:rPr lang="ja"/>
              <a:t>結果 (PC)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/>
          </a:p>
        </p:txBody>
      </p:sp>
      <p:graphicFrame>
        <p:nvGraphicFramePr>
          <p:cNvPr id="286" name="Google Shape;286;p32"/>
          <p:cNvGraphicFramePr/>
          <p:nvPr/>
        </p:nvGraphicFramePr>
        <p:xfrm>
          <a:off x="311700" y="1200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{887E8D09-D665-428F-8FB0-B2B89207F854}</a:tableStyleId>
              </a:tblPr>
              <a:tblGrid>
                <a:gridCol w="1549300"/>
                <a:gridCol w="1408150"/>
                <a:gridCol w="1396025"/>
                <a:gridCol w="2001000"/>
                <a:gridCol w="148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フィルタの種類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50Hz~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(HPF)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50Hz~7000Hz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(BPF)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~7000Hz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(LPF)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EER [%]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0.171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0.180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7" name="Google Shape;287;p32"/>
          <p:cNvSpPr txBox="1"/>
          <p:nvPr/>
        </p:nvSpPr>
        <p:spPr>
          <a:xfrm>
            <a:off x="325175" y="3192525"/>
            <a:ext cx="8148900" cy="16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9999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 ・50Hz, 300HzのHPF, 7000HzのLPFを適用してもEERにあまり変化がない</a:t>
            </a:r>
            <a:endParaRPr sz="1800">
              <a:solidFill>
                <a:schemeClr val="dk2"/>
              </a:solidFill>
            </a:endParaRPr>
          </a:p>
          <a:p>
            <a:pPr indent="-179999" lvl="0" marL="17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　→HPFなどはカットオフ周波数(fc)より低い周波数成分を減衰させるため</a:t>
            </a:r>
            <a:endParaRPr sz="1800">
              <a:solidFill>
                <a:schemeClr val="dk2"/>
              </a:solidFill>
            </a:endParaRPr>
          </a:p>
          <a:p>
            <a:pPr indent="-179999" lvl="0" marL="179999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　　→スペクトログラムを見るとわかりやすい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88" name="Google Shape;288;p32"/>
          <p:cNvGraphicFramePr/>
          <p:nvPr/>
        </p:nvGraphicFramePr>
        <p:xfrm>
          <a:off x="155850" y="119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{887E8D09-D665-428F-8FB0-B2B89207F854}</a:tableStyleId>
              </a:tblPr>
              <a:tblGrid>
                <a:gridCol w="2208075"/>
                <a:gridCol w="2208075"/>
                <a:gridCol w="2208075"/>
                <a:gridCol w="2208075"/>
              </a:tblGrid>
              <a:tr h="57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フィルタなし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50Hz~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 (HPF)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</a:rPr>
                        <a:t>300Hz~ (HPF)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</a:rPr>
                        <a:t>~7000Hz (LPF)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75" y="1833250"/>
            <a:ext cx="2104900" cy="19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 rotWithShape="1">
          <a:blip r:embed="rId4">
            <a:alphaModFix/>
          </a:blip>
          <a:srcRect b="0" l="3298" r="7796" t="3781"/>
          <a:stretch/>
        </p:blipFill>
        <p:spPr>
          <a:xfrm>
            <a:off x="2419750" y="1833275"/>
            <a:ext cx="2104899" cy="19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5">
            <a:alphaModFix/>
          </a:blip>
          <a:srcRect b="0" l="3296" r="8566" t="3947"/>
          <a:stretch/>
        </p:blipFill>
        <p:spPr>
          <a:xfrm>
            <a:off x="4627825" y="1833275"/>
            <a:ext cx="2104899" cy="19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900" y="1833275"/>
            <a:ext cx="2104900" cy="19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周波数成分の違い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まとめ</a:t>
            </a:r>
            <a:endParaRPr/>
          </a:p>
        </p:txBody>
      </p:sp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話者認識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音声をもとに，発話者が誰であるかを認識する技術．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個人を認証，アクセス制御，音声鑑定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関連知識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短時間フーリエ変換，EER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実験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録音デバイス，ノイズ，周波数成分の認識精度への影響</a:t>
            </a:r>
            <a:endParaRPr/>
          </a:p>
        </p:txBody>
      </p:sp>
      <p:sp>
        <p:nvSpPr>
          <p:cNvPr id="300" name="Google Shape;300;p33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</a:t>
            </a:r>
            <a:r>
              <a:rPr lang="ja" sz="900">
                <a:solidFill>
                  <a:schemeClr val="dk2"/>
                </a:solidFill>
              </a:rPr>
              <a:t>まとめ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塩田研 B3ゼミ発表</a:t>
            </a:r>
            <a:endParaRPr/>
          </a:p>
        </p:txBody>
      </p:sp>
      <p:sp>
        <p:nvSpPr>
          <p:cNvPr id="306" name="Google Shape;30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ご清聴ありがとうございました．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話者認識とは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音声から話者の特徴を抽出し，発話者が誰であるかを認識する技術．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個人の判定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電話の音声を用いた本人確認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識別結果に基づく情報へのアクセス制御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分析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大量のデータから人物に関する情報を抽出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警察の科学捜査(音声鑑定)など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話者照合とは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125" y="1643837"/>
            <a:ext cx="3957825" cy="1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416500" y="3310950"/>
            <a:ext cx="3727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https://www.jstage.jst.go.jp/article/isciesci/62/2/62_63/_pdf/-char/ja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話者認識の関連知識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ja" sz="2000"/>
              <a:t>短時間フーリエ変換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ja" sz="1600"/>
              <a:t>スペクトログラム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ja" sz="2000"/>
              <a:t>評価指標</a:t>
            </a:r>
            <a:endParaRPr sz="2000"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7168" l="7529" r="51007" t="64394"/>
          <a:stretch/>
        </p:blipFill>
        <p:spPr>
          <a:xfrm>
            <a:off x="5010800" y="1196049"/>
            <a:ext cx="3897277" cy="267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950" y="2358900"/>
            <a:ext cx="3703125" cy="25109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関連知識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短時間フーリエ変換 </a:t>
            </a:r>
            <a:r>
              <a:rPr lang="ja" sz="1800"/>
              <a:t>STFT: Short-Time Fourier Transform</a:t>
            </a:r>
            <a:endParaRPr sz="180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信号の短い区間を切り出して，フーリエ変換したもの．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パラメータにより性能が変化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 sz="1500"/>
              <a:t>フレーム長</a:t>
            </a:r>
            <a:r>
              <a:rPr b="1" lang="ja" sz="1900">
                <a:solidFill>
                  <a:srgbClr val="FF9900"/>
                </a:solidFill>
              </a:rPr>
              <a:t>＋</a:t>
            </a:r>
            <a:r>
              <a:rPr b="1" lang="ja" sz="1500"/>
              <a:t> ⇒ </a:t>
            </a:r>
            <a:r>
              <a:rPr lang="ja" sz="1500"/>
              <a:t>時間分解能</a:t>
            </a:r>
            <a:r>
              <a:rPr b="1" lang="ja" sz="1900">
                <a:solidFill>
                  <a:srgbClr val="4A86E8"/>
                </a:solidFill>
              </a:rPr>
              <a:t>－</a:t>
            </a:r>
            <a:r>
              <a:rPr lang="ja" sz="1500"/>
              <a:t>，周波数分解能</a:t>
            </a:r>
            <a:r>
              <a:rPr b="1" lang="ja" sz="1900">
                <a:solidFill>
                  <a:srgbClr val="FF9900"/>
                </a:solidFill>
              </a:rPr>
              <a:t>＋</a:t>
            </a:r>
            <a:endParaRPr b="1" sz="1900">
              <a:solidFill>
                <a:srgbClr val="FF99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ja" sz="1500"/>
              <a:t>解析したい信号に応じて，適切なパラメータを設定</a:t>
            </a:r>
            <a:endParaRPr sz="1500"/>
          </a:p>
        </p:txBody>
      </p:sp>
      <p:sp>
        <p:nvSpPr>
          <p:cNvPr id="87" name="Google Shape;87;p17"/>
          <p:cNvSpPr txBox="1"/>
          <p:nvPr/>
        </p:nvSpPr>
        <p:spPr>
          <a:xfrm>
            <a:off x="311700" y="2678575"/>
            <a:ext cx="2775000" cy="20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solidFill>
                  <a:schemeClr val="dk1"/>
                </a:solidFill>
              </a:rPr>
              <a:t>スペクトログラム</a:t>
            </a:r>
            <a:endParaRPr sz="25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ja" sz="1800">
                <a:solidFill>
                  <a:schemeClr val="dk2"/>
                </a:solidFill>
              </a:rPr>
              <a:t>STFTの結果のうち振幅成分を可視化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ja" sz="1800">
                <a:solidFill>
                  <a:schemeClr val="dk2"/>
                </a:solidFill>
              </a:rPr>
              <a:t>周波数成分の</a:t>
            </a:r>
            <a:br>
              <a:rPr lang="ja" sz="1800">
                <a:solidFill>
                  <a:schemeClr val="dk2"/>
                </a:solidFill>
              </a:rPr>
            </a:br>
            <a:r>
              <a:rPr lang="ja" sz="1800">
                <a:solidFill>
                  <a:schemeClr val="dk2"/>
                </a:solidFill>
              </a:rPr>
              <a:t>時間変化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5469400" y="3050950"/>
            <a:ext cx="37275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https://www.jstage.jst.go.jp/article/jasj/72/12/72_764/_pdf/-char/ja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325" y="1523175"/>
            <a:ext cx="3329476" cy="15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35478" l="7715" r="51700" t="37236"/>
          <a:stretch/>
        </p:blipFill>
        <p:spPr>
          <a:xfrm>
            <a:off x="2734025" y="3605653"/>
            <a:ext cx="2285379" cy="153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8051" l="12146" r="51733" t="64663"/>
          <a:stretch/>
        </p:blipFill>
        <p:spPr>
          <a:xfrm>
            <a:off x="7036249" y="3615052"/>
            <a:ext cx="2034074" cy="153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35478" l="54327" r="9550" t="37236"/>
          <a:stretch/>
        </p:blipFill>
        <p:spPr>
          <a:xfrm>
            <a:off x="5005128" y="3606133"/>
            <a:ext cx="2034074" cy="153654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3431473" y="3377300"/>
            <a:ext cx="1378500" cy="33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窓長: 256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410210" y="3377300"/>
            <a:ext cx="1378500" cy="33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窓長: 512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関連知識 / 短時間フーリエ変換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7477641" y="3371826"/>
            <a:ext cx="1378500" cy="33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窓長: 1024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2150775"/>
            <a:ext cx="4260300" cy="28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/>
              <a:t>混同行列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/>
              <a:t>他人受け入れ率: FAR = FP/(FP+TN)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/>
              <a:t>本人拒否率: FRR = FN/(TP+FN)	</a:t>
            </a:r>
            <a:endParaRPr/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等価エラー率 </a:t>
            </a:r>
            <a:r>
              <a:rPr lang="ja" sz="1800"/>
              <a:t>EER: Equal Error Rate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ja"/>
              <a:t>他人受け入れ率 = 本人拒否率</a:t>
            </a:r>
            <a:endParaRPr b="1" sz="1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低ければ低いほど性能が良い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298" y="1017727"/>
            <a:ext cx="4425174" cy="3000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8"/>
          <p:cNvCxnSpPr/>
          <p:nvPr/>
        </p:nvCxnSpPr>
        <p:spPr>
          <a:xfrm rot="10800000">
            <a:off x="4967299" y="3187375"/>
            <a:ext cx="6486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8"/>
          <p:cNvCxnSpPr/>
          <p:nvPr/>
        </p:nvCxnSpPr>
        <p:spPr>
          <a:xfrm>
            <a:off x="2823474" y="3187838"/>
            <a:ext cx="20775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8"/>
          <p:cNvSpPr txBox="1"/>
          <p:nvPr/>
        </p:nvSpPr>
        <p:spPr>
          <a:xfrm>
            <a:off x="2842005" y="2813949"/>
            <a:ext cx="1636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EER: 0.171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50" y="2561775"/>
            <a:ext cx="1560901" cy="15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349925" y="4002300"/>
            <a:ext cx="5756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2"/>
                </a:solidFill>
              </a:rPr>
              <a:t>https://github.com/rasbt/python-machine-learning-book-3rd-edition/blob/master/ch06/images/06_08.png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関連知識 / 評価指標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5630328" y="3092573"/>
            <a:ext cx="178200" cy="169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FF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600"/>
            <a:ext cx="8520600" cy="3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発話音声の対について，同一話者の発話であるか判定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ja"/>
              <a:t>発話から話者埋め込みを抽出，コサイン類似度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認識精度への影響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ja"/>
              <a:t>録音デバイスの違い</a:t>
            </a:r>
            <a:endParaRPr b="1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ja"/>
              <a:t>ノイズ</a:t>
            </a:r>
            <a:endParaRPr b="1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ja"/>
              <a:t>音声に含まれる周波数成分</a:t>
            </a:r>
            <a:endParaRPr b="1"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照合音声</a:t>
            </a:r>
            <a:endParaRPr/>
          </a:p>
          <a:p>
            <a:pPr indent="-3095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ja" sz="1500"/>
              <a:t>スマホとパソコンで同一発話を同時に録音</a:t>
            </a:r>
            <a:endParaRPr sz="1500"/>
          </a:p>
          <a:p>
            <a:pPr indent="-3095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ja" sz="1500"/>
              <a:t>16kHz</a:t>
            </a:r>
            <a:endParaRPr sz="1500"/>
          </a:p>
          <a:p>
            <a:pPr indent="-3095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ja" sz="1500"/>
              <a:t>発話長は一秒ほど</a:t>
            </a:r>
            <a:endParaRPr sz="1500"/>
          </a:p>
          <a:p>
            <a:pPr indent="-3095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ja" sz="1500"/>
              <a:t>任意の単語を発話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実験について</a:t>
            </a:r>
            <a:endParaRPr/>
          </a:p>
        </p:txBody>
      </p:sp>
      <p:grpSp>
        <p:nvGrpSpPr>
          <p:cNvPr id="118" name="Google Shape;118;p19"/>
          <p:cNvGrpSpPr/>
          <p:nvPr/>
        </p:nvGrpSpPr>
        <p:grpSpPr>
          <a:xfrm>
            <a:off x="4904537" y="2023012"/>
            <a:ext cx="3927370" cy="2851761"/>
            <a:chOff x="5347500" y="2497000"/>
            <a:chExt cx="3484800" cy="2530400"/>
          </a:xfrm>
        </p:grpSpPr>
        <p:cxnSp>
          <p:nvCxnSpPr>
            <p:cNvPr id="119" name="Google Shape;119;p19"/>
            <p:cNvCxnSpPr/>
            <p:nvPr/>
          </p:nvCxnSpPr>
          <p:spPr>
            <a:xfrm flipH="1" rot="10800000">
              <a:off x="6150000" y="3738000"/>
              <a:ext cx="531300" cy="314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0" name="Google Shape;120;p19"/>
            <p:cNvCxnSpPr/>
            <p:nvPr/>
          </p:nvCxnSpPr>
          <p:spPr>
            <a:xfrm rot="10800000">
              <a:off x="7498500" y="3738000"/>
              <a:ext cx="531300" cy="314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1" name="Google Shape;121;p19"/>
            <p:cNvSpPr/>
            <p:nvPr/>
          </p:nvSpPr>
          <p:spPr>
            <a:xfrm>
              <a:off x="7227300" y="4717500"/>
              <a:ext cx="1605000" cy="3099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発話音声B</a:t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5347500" y="4052400"/>
              <a:ext cx="1605000" cy="309900"/>
            </a:xfrm>
            <a:prstGeom prst="roundRect">
              <a:avLst>
                <a:gd fmla="val 50000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話者埋め込みＡ</a:t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7227300" y="4052400"/>
              <a:ext cx="1605000" cy="309900"/>
            </a:xfrm>
            <a:prstGeom prst="roundRect">
              <a:avLst>
                <a:gd fmla="val 50000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話者埋め込みB</a:t>
              </a: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5347500" y="4717500"/>
              <a:ext cx="1605000" cy="3099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発話音声A</a:t>
              </a:r>
              <a:endParaRPr/>
            </a:p>
          </p:txBody>
        </p:sp>
        <p:cxnSp>
          <p:nvCxnSpPr>
            <p:cNvPr id="125" name="Google Shape;125;p19"/>
            <p:cNvCxnSpPr>
              <a:stCxn id="124" idx="0"/>
              <a:endCxn id="122" idx="2"/>
            </p:cNvCxnSpPr>
            <p:nvPr/>
          </p:nvCxnSpPr>
          <p:spPr>
            <a:xfrm rot="10800000">
              <a:off x="6150000" y="4362300"/>
              <a:ext cx="0" cy="355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6" name="Google Shape;126;p19"/>
            <p:cNvCxnSpPr>
              <a:stCxn id="121" idx="0"/>
              <a:endCxn id="123" idx="2"/>
            </p:cNvCxnSpPr>
            <p:nvPr/>
          </p:nvCxnSpPr>
          <p:spPr>
            <a:xfrm rot="10800000">
              <a:off x="8029800" y="4362300"/>
              <a:ext cx="0" cy="355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7" name="Google Shape;127;p19"/>
            <p:cNvCxnSpPr>
              <a:stCxn id="128" idx="0"/>
              <a:endCxn id="129" idx="2"/>
            </p:cNvCxnSpPr>
            <p:nvPr/>
          </p:nvCxnSpPr>
          <p:spPr>
            <a:xfrm rot="10800000">
              <a:off x="7076250" y="3100950"/>
              <a:ext cx="0" cy="281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8" name="Google Shape;128;p19"/>
            <p:cNvSpPr/>
            <p:nvPr/>
          </p:nvSpPr>
          <p:spPr>
            <a:xfrm>
              <a:off x="6307500" y="3382350"/>
              <a:ext cx="1537500" cy="3552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cos類似度</a:t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6273750" y="2497000"/>
              <a:ext cx="1605000" cy="603950"/>
            </a:xfrm>
            <a:prstGeom prst="flowChartDecision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300">
                  <a:solidFill>
                    <a:schemeClr val="lt1"/>
                  </a:solidFill>
                </a:rPr>
                <a:t>同じ人?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sp>
        <p:nvSpPr>
          <p:cNvPr id="130" name="Google Shape;130;p19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概要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6130350" y="1017725"/>
            <a:ext cx="3379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1300">
                <a:solidFill>
                  <a:schemeClr val="dk2"/>
                </a:solidFill>
              </a:rPr>
              <a:t>話者埋め込み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ja" sz="1300">
                <a:solidFill>
                  <a:schemeClr val="dk2"/>
                </a:solidFill>
              </a:rPr>
              <a:t>深層学習に基づく手法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ja" sz="1300">
                <a:solidFill>
                  <a:schemeClr val="dk2"/>
                </a:solidFill>
              </a:rPr>
              <a:t>話者に由来する成分が集約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ctrTitle"/>
          </p:nvPr>
        </p:nvSpPr>
        <p:spPr>
          <a:xfrm>
            <a:off x="311700" y="744575"/>
            <a:ext cx="8520600" cy="10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/>
              <a:t>実験①</a:t>
            </a:r>
            <a:endParaRPr sz="4300"/>
          </a:p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311700" y="1669475"/>
            <a:ext cx="8520600" cy="19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デバイス機器（パソコンとスマートフォン）の違いによる話者照合の精度の違いを調査する</a:t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</a:t>
            </a:r>
            <a:r>
              <a:rPr lang="ja" sz="900">
                <a:solidFill>
                  <a:schemeClr val="dk2"/>
                </a:solidFill>
              </a:rPr>
              <a:t>デバイスの違い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28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条件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647700"/>
            <a:ext cx="85206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男3人女3人，男16発話(6+7+3)，女15発話(6+6+3)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照合発話対は465(同一話者62対，異話者393対)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3767925" y="321475"/>
            <a:ext cx="4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0" y="4836900"/>
            <a:ext cx="4044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2"/>
                </a:solidFill>
              </a:rPr>
              <a:t>/ 実験 / デバイスの違い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